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73" r:id="rId2"/>
    <p:sldId id="275" r:id="rId3"/>
    <p:sldId id="274" r:id="rId4"/>
    <p:sldId id="265" r:id="rId5"/>
    <p:sldId id="266" r:id="rId6"/>
    <p:sldId id="267" r:id="rId7"/>
    <p:sldId id="27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376"/>
    <p:restoredTop sz="86951" autoAdjust="0"/>
  </p:normalViewPr>
  <p:slideViewPr>
    <p:cSldViewPr snapToGrid="0" snapToObjects="1">
      <p:cViewPr varScale="1">
        <p:scale>
          <a:sx n="109" d="100"/>
          <a:sy n="109" d="100"/>
        </p:scale>
        <p:origin x="824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DCD6AE-0980-1545-A707-1D7C08C627CC}" type="datetimeFigureOut">
              <a:rPr lang="en-US" smtClean="0"/>
              <a:t>6/26/20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B93A2A-0A60-9E4C-B30E-C3D88B0E38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061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File:Danish_hospital_ship_Jutlandia_in_Korea_1951.jpg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upload.wikimedia.org/wikipedia/commons/9/99/WaltonWalker&amp;TahsinYazici.jpg" TargetMode="External"/><Relationship Id="rId4" Type="http://schemas.openxmlformats.org/officeDocument/2006/relationships/hyperlink" Target="https://en.wikipedia.org/wiki/Korean_War#/media/File:WarKorea_B-29-korea.jpg" TargetMode="Externa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93A2A-0A60-9E4C-B30E-C3D88B0E381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842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93A2A-0A60-9E4C-B30E-C3D88B0E381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2044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93A2A-0A60-9E4C-B30E-C3D88B0E381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1938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Left: </a:t>
            </a:r>
            <a:r>
              <a:rPr lang="en-GB" i="1" dirty="0" err="1"/>
              <a:t>Jutlandia</a:t>
            </a:r>
            <a:r>
              <a:rPr lang="en-GB" dirty="0"/>
              <a:t> </a:t>
            </a:r>
            <a:r>
              <a:rPr lang="en-GB" dirty="0">
                <a:hlinkClick r:id="rId3"/>
              </a:rPr>
              <a:t>https://en.wikipedia.org/wiki/File:Danish_hospital_ship_Jutlandia_in_Korea_1951.jpg</a:t>
            </a:r>
            <a:endParaRPr lang="en-GB" dirty="0"/>
          </a:p>
          <a:p>
            <a:r>
              <a: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Middle: B39 Superfortress </a:t>
            </a:r>
            <a:r>
              <a:rPr lang="en-GB" dirty="0">
                <a:hlinkClick r:id="rId4"/>
              </a:rPr>
              <a:t>https://en.wikipedia.org/wiki/Korean_War#/media/File:WarKorea_B-29-korea.jpg</a:t>
            </a:r>
            <a:endParaRPr lang="en-GB" dirty="0"/>
          </a:p>
          <a:p>
            <a:r>
              <a:rPr lang="en-GB" altLang="en-US" dirty="0">
                <a:latin typeface="Helvetica Neue" pitchFamily="-93" charset="0"/>
                <a:cs typeface="Helvetica Neue" pitchFamily="-93" charset="0"/>
                <a:hlinkClick r:id="rId5"/>
              </a:rPr>
              <a:t>Right: Turkish</a:t>
            </a:r>
            <a:r>
              <a:rPr lang="en-GB" altLang="en-US" baseline="0" dirty="0">
                <a:latin typeface="Helvetica Neue" pitchFamily="-93" charset="0"/>
                <a:cs typeface="Helvetica Neue" pitchFamily="-93" charset="0"/>
                <a:hlinkClick r:id="rId5"/>
              </a:rPr>
              <a:t> soldiers </a:t>
            </a:r>
            <a:r>
              <a:rPr lang="en-GB" altLang="en-US" dirty="0">
                <a:latin typeface="Helvetica Neue" pitchFamily="-93" charset="0"/>
                <a:cs typeface="Helvetica Neue" pitchFamily="-93" charset="0"/>
                <a:hlinkClick r:id="rId5"/>
              </a:rPr>
              <a:t>https://upload.wikimedia.org/wikipedia/commons/9/99/WaltonWalker%26TahsinYazici.jpg</a:t>
            </a:r>
            <a:endParaRPr lang="en-GB" altLang="en-US" dirty="0">
              <a:latin typeface="Helvetica Neue" pitchFamily="-93" charset="0"/>
              <a:cs typeface="Helvetica Neue" pitchFamily="-93" charset="0"/>
            </a:endParaRPr>
          </a:p>
          <a:p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93A2A-0A60-9E4C-B30E-C3D88B0E381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7126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B93A2A-0A60-9E4C-B30E-C3D88B0E381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6131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68261" y="6356350"/>
            <a:ext cx="4643175" cy="365125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1DB7F08-A76A-C04F-AC2D-B8A23795015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idx="1"/>
          </p:nvPr>
        </p:nvSpPr>
        <p:spPr>
          <a:xfrm>
            <a:off x="720000" y="1620000"/>
            <a:ext cx="10515600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>
              <a:defRPr sz="2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24278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A55CFA-19C1-4766-B625-9C7B34FF4224}"/>
              </a:ext>
            </a:extLst>
          </p:cNvPr>
          <p:cNvSpPr txBox="1"/>
          <p:nvPr userDrawn="1"/>
        </p:nvSpPr>
        <p:spPr>
          <a:xfrm>
            <a:off x="140434" y="6394536"/>
            <a:ext cx="71489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 Rounded MT" charset="0"/>
                <a:ea typeface="Arial Rounded MT" charset="0"/>
                <a:cs typeface="Arial Rounded MT" charset="0"/>
              </a:rPr>
              <a:t>Exploring and Teaching the Korean War </a:t>
            </a:r>
            <a:r>
              <a:rPr lang="en-US" sz="1200" dirty="0">
                <a:solidFill>
                  <a:schemeClr val="accent5">
                    <a:lumMod val="75000"/>
                  </a:schemeClr>
                </a:solidFill>
                <a:latin typeface="Arial Rounded MT" charset="0"/>
                <a:ea typeface="Arial Rounded MT" charset="0"/>
                <a:cs typeface="Arial Rounded MT" charset="0"/>
              </a:rPr>
              <a:t>| Lesson 4.2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D5294E6-D97D-4975-BA83-6E167677D1D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7553" y="6155943"/>
            <a:ext cx="1244600" cy="41350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964E386-5C5D-4D8D-9744-182699CB0F8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4553" y="5794901"/>
            <a:ext cx="1205442" cy="8509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6729881"/>
            <a:ext cx="12192000" cy="133493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3567" y="5828033"/>
            <a:ext cx="814552" cy="814552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D100A5A-D1E6-B742-8C3A-D5DF0FFE3B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968261" y="6356350"/>
            <a:ext cx="4643175" cy="365125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1DB7F08-A76A-C04F-AC2D-B8A23795015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814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10515600" cy="1156084"/>
          </a:xfrm>
        </p:spPr>
        <p:txBody>
          <a:bodyPr>
            <a:noAutofit/>
          </a:bodyPr>
          <a:lstStyle/>
          <a:p>
            <a:r>
              <a:rPr lang="en-GB" b="1" dirty="0"/>
              <a:t>Enquiry overview </a:t>
            </a:r>
            <a:endParaRPr lang="en-US" b="1" dirty="0"/>
          </a:p>
        </p:txBody>
      </p:sp>
      <p:sp>
        <p:nvSpPr>
          <p:cNvPr id="9" name="Rectangle 8"/>
          <p:cNvSpPr/>
          <p:nvPr/>
        </p:nvSpPr>
        <p:spPr>
          <a:xfrm>
            <a:off x="6049108" y="1800000"/>
            <a:ext cx="5290811" cy="299427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5730" tIns="125730" rIns="125730" bIns="125730" numCol="1" spcCol="1270" anchor="ctr" anchorCtr="0">
            <a:noAutofit/>
          </a:bodyPr>
          <a:lstStyle/>
          <a:p>
            <a:pPr lvl="0" algn="ctr" defTabSz="1466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3200" b="1" kern="12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Lesson 4.2</a:t>
            </a:r>
          </a:p>
          <a:p>
            <a:pPr lvl="0" algn="ctr" defTabSz="1466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Case studies: </a:t>
            </a:r>
            <a:b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How significant a role did members of the UN play in the Korean War?</a:t>
            </a:r>
            <a:endParaRPr lang="en-GB" sz="3200" b="1" kern="1200" dirty="0"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81214" y="1800000"/>
            <a:ext cx="5026744" cy="301604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5730" tIns="125730" rIns="125730" bIns="125730" numCol="1" spcCol="1270" anchor="ctr" anchorCtr="0">
            <a:noAutofit/>
          </a:bodyPr>
          <a:lstStyle/>
          <a:p>
            <a:pPr algn="ctr" defTabSz="1466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Lesson 4.1</a:t>
            </a:r>
          </a:p>
          <a:p>
            <a:pPr lvl="0" algn="ctr" defTabSz="1466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 did the UNO join the USA in the Korean War?</a:t>
            </a:r>
            <a:endParaRPr lang="en-GB" sz="3200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617B6B9-F31B-3B47-9BDE-6BBA9339D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B7F08-A76A-C04F-AC2D-B8A23795015F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356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defTabSz="501650"/>
            <a:r>
              <a:rPr lang="en-GB" altLang="fr-FR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Helvetica Neue Medium" pitchFamily="-93" charset="0"/>
              </a:rPr>
              <a:t>Lesson 4.2 Overview</a:t>
            </a:r>
            <a:br>
              <a:rPr lang="en-GB" altLang="fr-FR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Helvetica Neue Medium" pitchFamily="-93" charset="0"/>
              </a:rPr>
            </a:br>
            <a:br>
              <a:rPr lang="en-US" altLang="fr-FR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Helvetica Neue Medium" pitchFamily="-93" charset="0"/>
              </a:rPr>
            </a:b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002E7-0B7A-B54B-B8A1-8B557ED87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B7F08-A76A-C04F-AC2D-B8A23795015F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9E71E96-458C-480C-A79E-06D44856AD93}"/>
              </a:ext>
            </a:extLst>
          </p:cNvPr>
          <p:cNvSpPr/>
          <p:nvPr/>
        </p:nvSpPr>
        <p:spPr>
          <a:xfrm>
            <a:off x="6289848" y="1620000"/>
            <a:ext cx="5572664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altLang="fr-FR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covered in the lesson: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altLang="fr-F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Case studies of how: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dirty="0"/>
              <a:t>Denmark 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dirty="0"/>
              <a:t>The Netherlands 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dirty="0"/>
              <a:t>Turkey and 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dirty="0"/>
              <a:t>Canada</a:t>
            </a:r>
            <a:r>
              <a:rPr lang="en-GB" altLang="fr-F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altLang="fr-FR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contributed to the UN force 1950–53.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GB" altLang="fr-FR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1736F02-FB31-4777-A5A7-D84ABCB7E0D5}"/>
              </a:ext>
            </a:extLst>
          </p:cNvPr>
          <p:cNvSpPr/>
          <p:nvPr/>
        </p:nvSpPr>
        <p:spPr>
          <a:xfrm>
            <a:off x="719999" y="1620000"/>
            <a:ext cx="5209745" cy="299427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5730" tIns="125730" rIns="125730" bIns="125730" numCol="1" spcCol="1270" anchor="ctr" anchorCtr="0">
            <a:noAutofit/>
          </a:bodyPr>
          <a:lstStyle/>
          <a:p>
            <a:pPr lvl="0" algn="ctr" defTabSz="1466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3200" b="1" kern="12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charset="0"/>
                <a:ea typeface="Arial" charset="0"/>
                <a:cs typeface="Arial" charset="0"/>
              </a:rPr>
              <a:t>Lesson 4.2</a:t>
            </a:r>
          </a:p>
          <a:p>
            <a:pPr lvl="0" algn="ctr" defTabSz="1466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3200" b="1" dirty="0">
                <a:solidFill>
                  <a:schemeClr val="bg1"/>
                </a:solidFill>
              </a:rPr>
              <a:t>Case studies: </a:t>
            </a:r>
            <a:br>
              <a:rPr lang="en-GB" sz="3200" b="1" dirty="0"/>
            </a:br>
            <a:r>
              <a:rPr lang="en-GB" sz="3200" b="1" dirty="0"/>
              <a:t>How significant a role did members of the UN play in the Korean War?</a:t>
            </a:r>
            <a:endParaRPr lang="en-GB" sz="3200" b="1" kern="1200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13996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999" y="360001"/>
            <a:ext cx="10599641" cy="932772"/>
          </a:xfrm>
        </p:spPr>
        <p:txBody>
          <a:bodyPr>
            <a:noAutofit/>
          </a:bodyPr>
          <a:lstStyle/>
          <a:p>
            <a:pPr defTabSz="501650"/>
            <a:r>
              <a:rPr lang="en-GB" b="1" dirty="0"/>
              <a:t>How significant a role did members of the UN play in the Korean War?</a:t>
            </a:r>
            <a:endParaRPr lang="en-US" b="1" dirty="0"/>
          </a:p>
        </p:txBody>
      </p:sp>
      <p:sp>
        <p:nvSpPr>
          <p:cNvPr id="3" name="Subtitle 2"/>
          <p:cNvSpPr txBox="1">
            <a:spLocks/>
          </p:cNvSpPr>
          <p:nvPr/>
        </p:nvSpPr>
        <p:spPr>
          <a:xfrm>
            <a:off x="720000" y="1980000"/>
            <a:ext cx="5575300" cy="3827912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GB" sz="2400" dirty="0"/>
              <a:t>Led by the United States, 21 members of the United Nations took part in the Korean War.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2400" dirty="0"/>
              <a:t>In this lesson, you will investigate how the following four member countries participated in the conflict: </a:t>
            </a:r>
            <a:r>
              <a:rPr lang="en-GB" sz="2400" b="1" dirty="0"/>
              <a:t>Denmark, The Netherlands, Turkey </a:t>
            </a:r>
            <a:r>
              <a:rPr lang="en-GB" sz="2400" dirty="0"/>
              <a:t>and</a:t>
            </a:r>
            <a:r>
              <a:rPr lang="en-GB" sz="2400" b="1" dirty="0"/>
              <a:t> Canada</a:t>
            </a:r>
            <a:r>
              <a:rPr lang="en-GB" sz="2400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75AB54-082D-2045-84AB-F27B131CF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B7F08-A76A-C04F-AC2D-B8A23795015F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6" name="Picture 8">
            <a:extLst>
              <a:ext uri="{FF2B5EF4-FFF2-40B4-BE49-F238E27FC236}">
                <a16:creationId xmlns:a16="http://schemas.microsoft.com/office/drawing/2014/main" id="{94845D77-AC1E-430A-B526-E46EB7A55DFE}"/>
              </a:ext>
            </a:extLst>
          </p:cNvPr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9129" y="2098056"/>
            <a:ext cx="1800000" cy="126000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noFill/>
            <a:miter lim="800000"/>
            <a:headEnd/>
            <a:tailEnd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611D8A0-D824-4F4B-8DA0-AADE26AA30A5}"/>
              </a:ext>
            </a:extLst>
          </p:cNvPr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2453" y="2098055"/>
            <a:ext cx="1800000" cy="1260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7AA37643-62B1-4FC2-8B68-ABE233E330F9}"/>
              </a:ext>
            </a:extLst>
          </p:cNvPr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2453" y="3514270"/>
            <a:ext cx="1800000" cy="126000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noFill/>
            <a:miter lim="800000"/>
            <a:headEnd/>
            <a:tailEnd/>
          </a:ln>
        </p:spPr>
      </p:pic>
      <p:pic>
        <p:nvPicPr>
          <p:cNvPr id="9" name="Picture 7">
            <a:extLst>
              <a:ext uri="{FF2B5EF4-FFF2-40B4-BE49-F238E27FC236}">
                <a16:creationId xmlns:a16="http://schemas.microsoft.com/office/drawing/2014/main" id="{7C39AA0F-BA29-4E1C-AA89-25AB9F85F88C}"/>
              </a:ext>
            </a:extLst>
          </p:cNvPr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9131" y="3514270"/>
            <a:ext cx="1800000" cy="12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30022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719999" y="2480352"/>
            <a:ext cx="10599641" cy="932772"/>
          </a:xfrm>
        </p:spPr>
        <p:txBody>
          <a:bodyPr>
            <a:noAutofit/>
          </a:bodyPr>
          <a:lstStyle/>
          <a:p>
            <a:pPr algn="ctr"/>
            <a:r>
              <a:rPr lang="en-GB" b="1" dirty="0"/>
              <a:t>Case study 1</a:t>
            </a:r>
            <a:br>
              <a:rPr lang="en-GB" b="1" dirty="0"/>
            </a:br>
            <a:r>
              <a:rPr lang="en-GB" b="1" dirty="0"/>
              <a:t>Denmark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1873171"/>
              </p:ext>
            </p:extLst>
          </p:nvPr>
        </p:nvGraphicFramePr>
        <p:xfrm>
          <a:off x="599166" y="4116127"/>
          <a:ext cx="10811438" cy="152017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32940">
                  <a:extLst>
                    <a:ext uri="{9D8B030D-6E8A-4147-A177-3AD203B41FA5}">
                      <a16:colId xmlns:a16="http://schemas.microsoft.com/office/drawing/2014/main" val="2245825272"/>
                    </a:ext>
                  </a:extLst>
                </a:gridCol>
                <a:gridCol w="3557979">
                  <a:extLst>
                    <a:ext uri="{9D8B030D-6E8A-4147-A177-3AD203B41FA5}">
                      <a16:colId xmlns:a16="http://schemas.microsoft.com/office/drawing/2014/main" val="2217581202"/>
                    </a:ext>
                  </a:extLst>
                </a:gridCol>
                <a:gridCol w="4520519">
                  <a:extLst>
                    <a:ext uri="{9D8B030D-6E8A-4147-A177-3AD203B41FA5}">
                      <a16:colId xmlns:a16="http://schemas.microsoft.com/office/drawing/2014/main" val="2225970263"/>
                    </a:ext>
                  </a:extLst>
                </a:gridCol>
              </a:tblGrid>
              <a:tr h="944880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latin typeface="Arial" charset="0"/>
                          <a:ea typeface="Arial" charset="0"/>
                          <a:cs typeface="Arial" charset="0"/>
                        </a:rPr>
                        <a:t>Total man-days contributed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latin typeface="Arial" charset="0"/>
                          <a:ea typeface="Arial" charset="0"/>
                          <a:cs typeface="Arial" charset="0"/>
                        </a:rPr>
                        <a:t>Number of people</a:t>
                      </a:r>
                      <a:r>
                        <a:rPr lang="en-GB" sz="2400" b="1" baseline="0" dirty="0">
                          <a:latin typeface="Arial" charset="0"/>
                          <a:ea typeface="Arial" charset="0"/>
                          <a:cs typeface="Arial" charset="0"/>
                        </a:rPr>
                        <a:t> sent to Korea</a:t>
                      </a:r>
                      <a:endParaRPr lang="en-GB" sz="2400" b="1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latin typeface="Arial" charset="0"/>
                          <a:ea typeface="Arial" charset="0"/>
                          <a:cs typeface="Arial" charset="0"/>
                        </a:rPr>
                        <a:t>Supporting</a:t>
                      </a:r>
                      <a:r>
                        <a:rPr lang="en-GB" sz="2400" b="1" baseline="0" dirty="0">
                          <a:latin typeface="Arial" charset="0"/>
                          <a:ea typeface="Arial" charset="0"/>
                          <a:cs typeface="Arial" charset="0"/>
                        </a:rPr>
                        <a:t> units sent</a:t>
                      </a:r>
                      <a:endParaRPr lang="en-GB" sz="2400" b="1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3424579"/>
                  </a:ext>
                </a:extLst>
              </a:tr>
              <a:tr h="575299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latin typeface="Arial" charset="0"/>
                          <a:ea typeface="Arial" charset="0"/>
                          <a:cs typeface="Arial" charset="0"/>
                        </a:rPr>
                        <a:t>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aseline="0" dirty="0">
                          <a:latin typeface="Arial" charset="0"/>
                          <a:ea typeface="Arial" charset="0"/>
                          <a:cs typeface="Arial" charset="0"/>
                        </a:rPr>
                        <a:t>100</a:t>
                      </a:r>
                      <a:endParaRPr lang="en-GB" sz="2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baseline="0" dirty="0">
                          <a:latin typeface="Arial" charset="0"/>
                          <a:ea typeface="Arial" charset="0"/>
                          <a:cs typeface="Arial" charset="0"/>
                        </a:rPr>
                        <a:t>1 hospital ship, the </a:t>
                      </a:r>
                      <a:r>
                        <a:rPr lang="en-GB" sz="2400" i="1" baseline="0" dirty="0" err="1">
                          <a:latin typeface="Arial" charset="0"/>
                          <a:ea typeface="Arial" charset="0"/>
                          <a:cs typeface="Arial" charset="0"/>
                        </a:rPr>
                        <a:t>Jutlandia</a:t>
                      </a:r>
                      <a:endParaRPr lang="en-GB" sz="2400" i="1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3470351"/>
                  </a:ext>
                </a:extLst>
              </a:tr>
            </a:tbl>
          </a:graphicData>
        </a:graphic>
      </p:graphicFrame>
      <p:cxnSp>
        <p:nvCxnSpPr>
          <p:cNvPr id="11" name="Straight Arrow Connector 10"/>
          <p:cNvCxnSpPr>
            <a:cxnSpLocks/>
          </p:cNvCxnSpPr>
          <p:nvPr/>
        </p:nvCxnSpPr>
        <p:spPr>
          <a:xfrm>
            <a:off x="2782957" y="2224800"/>
            <a:ext cx="1311965" cy="44618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cxnSpLocks/>
          </p:cNvCxnSpPr>
          <p:nvPr/>
        </p:nvCxnSpPr>
        <p:spPr>
          <a:xfrm flipH="1">
            <a:off x="2426143" y="2224800"/>
            <a:ext cx="356814" cy="1966359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1AA4BA9-A2FE-A441-98DC-A9112FDA0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B7F08-A76A-C04F-AC2D-B8A23795015F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1212546-A312-47F3-A89D-82312BD34407}"/>
              </a:ext>
            </a:extLst>
          </p:cNvPr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1508" y="360000"/>
            <a:ext cx="2398132" cy="18648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</p:pic>
      <p:sp>
        <p:nvSpPr>
          <p:cNvPr id="10" name="Rectangle 9"/>
          <p:cNvSpPr/>
          <p:nvPr/>
        </p:nvSpPr>
        <p:spPr>
          <a:xfrm>
            <a:off x="720000" y="360000"/>
            <a:ext cx="7809728" cy="18648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2400" dirty="0">
                <a:latin typeface="Arial" charset="0"/>
                <a:ea typeface="Arial" charset="0"/>
                <a:cs typeface="Arial" charset="0"/>
              </a:rPr>
              <a:t>Each case study has a </a:t>
            </a:r>
            <a:r>
              <a:rPr lang="en-GB" sz="2400" b="1" dirty="0">
                <a:latin typeface="Arial" charset="0"/>
                <a:ea typeface="Arial" charset="0"/>
                <a:cs typeface="Arial" charset="0"/>
              </a:rPr>
              <a:t>source pack</a:t>
            </a:r>
            <a:r>
              <a:rPr lang="en-GB" sz="2400" dirty="0">
                <a:latin typeface="Arial" charset="0"/>
                <a:ea typeface="Arial" charset="0"/>
                <a:cs typeface="Arial" charset="0"/>
              </a:rPr>
              <a:t>.</a:t>
            </a:r>
            <a:r>
              <a:rPr lang="en-GB" sz="2400" b="1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GB" sz="2400" dirty="0">
                <a:latin typeface="Arial" charset="0"/>
                <a:ea typeface="Arial" charset="0"/>
                <a:cs typeface="Arial" charset="0"/>
              </a:rPr>
              <a:t>On the front of the source pack, you will find the name of the country and a summary of its contribution to the UN coalition that fought in the Korean War.</a:t>
            </a:r>
          </a:p>
        </p:txBody>
      </p:sp>
    </p:spTree>
    <p:extLst>
      <p:ext uri="{BB962C8B-B14F-4D97-AF65-F5344CB8AC3E}">
        <p14:creationId xmlns:p14="http://schemas.microsoft.com/office/powerpoint/2010/main" val="15102952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Arrow Connector 8"/>
          <p:cNvCxnSpPr>
            <a:cxnSpLocks/>
          </p:cNvCxnSpPr>
          <p:nvPr/>
        </p:nvCxnSpPr>
        <p:spPr>
          <a:xfrm>
            <a:off x="2957689" y="1659467"/>
            <a:ext cx="840229" cy="69464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itle 1"/>
          <p:cNvSpPr txBox="1">
            <a:spLocks/>
          </p:cNvSpPr>
          <p:nvPr/>
        </p:nvSpPr>
        <p:spPr>
          <a:xfrm>
            <a:off x="2683906" y="2369608"/>
            <a:ext cx="9017763" cy="32117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2000" b="1" dirty="0">
                <a:latin typeface="Arial" charset="0"/>
                <a:ea typeface="Arial" charset="0"/>
                <a:cs typeface="Arial" charset="0"/>
              </a:rPr>
              <a:t>Guiding questions:</a:t>
            </a:r>
          </a:p>
          <a:p>
            <a:pPr algn="l"/>
            <a:endParaRPr lang="en-GB" sz="2000" b="1" dirty="0">
              <a:latin typeface="Arial" charset="0"/>
              <a:ea typeface="Arial" charset="0"/>
              <a:cs typeface="Arial" charset="0"/>
            </a:endParaRPr>
          </a:p>
          <a:p>
            <a:pPr marL="514338" indent="-514338" algn="l">
              <a:buAutoNum type="arabicParenR"/>
            </a:pPr>
            <a:r>
              <a:rPr lang="en-GB" sz="2000" dirty="0">
                <a:latin typeface="Arial" charset="0"/>
                <a:ea typeface="Arial" charset="0"/>
                <a:cs typeface="Arial" charset="0"/>
              </a:rPr>
              <a:t>Read Source 2. From the first paragraph, what can you infer from the source about Danish people’s reaction to the Korean War?</a:t>
            </a:r>
          </a:p>
          <a:p>
            <a:pPr marL="514338" indent="-514338" algn="l">
              <a:buAutoNum type="arabicParenR"/>
            </a:pPr>
            <a:r>
              <a:rPr lang="en-GB" sz="2000" dirty="0">
                <a:latin typeface="Arial" charset="0"/>
                <a:ea typeface="Arial" charset="0"/>
                <a:cs typeface="Arial" charset="0"/>
              </a:rPr>
              <a:t>According to Sources 2 and 5, in what ways did the </a:t>
            </a:r>
            <a:r>
              <a:rPr lang="en-GB" sz="2000" i="1" dirty="0" err="1">
                <a:latin typeface="Arial" charset="0"/>
                <a:ea typeface="Arial" charset="0"/>
                <a:cs typeface="Arial" charset="0"/>
              </a:rPr>
              <a:t>Jutlandia</a:t>
            </a:r>
            <a:r>
              <a:rPr lang="en-GB" sz="2000" i="1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GB" sz="2000" dirty="0">
                <a:latin typeface="Arial" charset="0"/>
                <a:ea typeface="Arial" charset="0"/>
                <a:cs typeface="Arial" charset="0"/>
              </a:rPr>
              <a:t>serve soldiers fighting in the Korean War?</a:t>
            </a:r>
          </a:p>
          <a:p>
            <a:pPr marL="514338" indent="-514338" algn="l">
              <a:buAutoNum type="arabicParenR"/>
            </a:pPr>
            <a:r>
              <a:rPr lang="en-GB" sz="2000" dirty="0">
                <a:latin typeface="Arial" charset="0"/>
                <a:ea typeface="Arial" charset="0"/>
                <a:cs typeface="Arial" charset="0"/>
              </a:rPr>
              <a:t>Why do you think that the author of Source 2 describes the </a:t>
            </a:r>
            <a:r>
              <a:rPr lang="en-GB" sz="2000" i="1" dirty="0" err="1">
                <a:latin typeface="Arial" charset="0"/>
                <a:ea typeface="Arial" charset="0"/>
                <a:cs typeface="Arial" charset="0"/>
              </a:rPr>
              <a:t>Jutlandia</a:t>
            </a:r>
            <a:r>
              <a:rPr lang="en-GB" sz="2000" i="1" dirty="0">
                <a:latin typeface="Arial" charset="0"/>
                <a:ea typeface="Arial" charset="0"/>
                <a:cs typeface="Arial" charset="0"/>
              </a:rPr>
              <a:t> as </a:t>
            </a:r>
            <a:br>
              <a:rPr lang="en-GB" sz="2000" i="1" dirty="0">
                <a:latin typeface="Arial" charset="0"/>
                <a:ea typeface="Arial" charset="0"/>
                <a:cs typeface="Arial" charset="0"/>
              </a:rPr>
            </a:br>
            <a:r>
              <a:rPr lang="en-GB" sz="2000" i="1" dirty="0">
                <a:latin typeface="Arial" charset="0"/>
                <a:ea typeface="Arial" charset="0"/>
                <a:cs typeface="Arial" charset="0"/>
              </a:rPr>
              <a:t>‘</a:t>
            </a:r>
            <a:r>
              <a:rPr lang="en-GB" sz="2000" dirty="0">
                <a:latin typeface="Arial" charset="0"/>
                <a:ea typeface="Arial" charset="0"/>
                <a:cs typeface="Arial" charset="0"/>
              </a:rPr>
              <a:t>a memorable chapter in history that Danes are proud of’? Hint: Look at the provenance of the source to help you answer this question.</a:t>
            </a:r>
          </a:p>
          <a:p>
            <a:pPr marL="514338" indent="-514338" algn="l">
              <a:buAutoNum type="arabicParenR"/>
            </a:pPr>
            <a:r>
              <a:rPr lang="en-GB" sz="2000" dirty="0">
                <a:latin typeface="Arial" charset="0"/>
                <a:ea typeface="Arial" charset="0"/>
                <a:cs typeface="Arial" charset="0"/>
              </a:rPr>
              <a:t>How significant was the Danish contribution to the Korean War? Use all of the sources and your own knowledge to help you to answer this question.</a:t>
            </a:r>
          </a:p>
        </p:txBody>
      </p:sp>
      <p:sp>
        <p:nvSpPr>
          <p:cNvPr id="8" name="Rectangle 7"/>
          <p:cNvSpPr/>
          <p:nvPr/>
        </p:nvSpPr>
        <p:spPr>
          <a:xfrm>
            <a:off x="720000" y="360000"/>
            <a:ext cx="7809728" cy="142100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>
                <a:latin typeface="Arial" charset="0"/>
                <a:ea typeface="Arial" charset="0"/>
                <a:cs typeface="Arial" charset="0"/>
              </a:rPr>
              <a:t>On page 2 of the source pack, you will find </a:t>
            </a:r>
            <a:r>
              <a:rPr lang="en-GB" sz="2400" b="1" dirty="0">
                <a:latin typeface="Arial" charset="0"/>
                <a:ea typeface="Arial" charset="0"/>
                <a:cs typeface="Arial" charset="0"/>
              </a:rPr>
              <a:t>guiding questions </a:t>
            </a:r>
            <a:r>
              <a:rPr lang="en-GB" sz="2400" dirty="0">
                <a:latin typeface="Arial" charset="0"/>
                <a:ea typeface="Arial" charset="0"/>
                <a:cs typeface="Arial" charset="0"/>
              </a:rPr>
              <a:t>to help you understand the sources.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B32AE23-7C39-5E46-9C7E-7754EEA4D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B7F08-A76A-C04F-AC2D-B8A23795015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1193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How significant a role did members of the UN play in the Korean War?</a:t>
            </a:r>
            <a:endParaRPr lang="en-US" b="1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20000" y="1980001"/>
            <a:ext cx="11122596" cy="789704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0" tIns="0" rIns="0" bIns="4572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2400" b="1" dirty="0">
                <a:latin typeface="Arial" charset="0"/>
                <a:ea typeface="Arial" charset="0"/>
                <a:cs typeface="Arial" charset="0"/>
              </a:rPr>
              <a:t>Activity</a:t>
            </a:r>
          </a:p>
          <a:p>
            <a:pPr algn="l"/>
            <a:r>
              <a:rPr lang="en-GB" sz="2400" dirty="0">
                <a:latin typeface="Arial" charset="0"/>
                <a:ea typeface="Arial" charset="0"/>
                <a:cs typeface="Arial" charset="0"/>
              </a:rPr>
              <a:t>In small groups, work through the guiding questions for your chosen case study.</a:t>
            </a:r>
          </a:p>
        </p:txBody>
      </p:sp>
      <p:pic>
        <p:nvPicPr>
          <p:cNvPr id="13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05657">
            <a:off x="605354" y="3124412"/>
            <a:ext cx="3517976" cy="2567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9312" y="3016417"/>
            <a:ext cx="2033375" cy="2653555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81C50C-10B0-8E47-9252-78644FF70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B7F08-A76A-C04F-AC2D-B8A23795015F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1B175C-62BD-814E-B990-91E8674188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045455">
            <a:off x="7934777" y="2973845"/>
            <a:ext cx="3123443" cy="2461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9286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360000"/>
            <a:ext cx="10115014" cy="1067967"/>
          </a:xfrm>
        </p:spPr>
        <p:txBody>
          <a:bodyPr>
            <a:normAutofit fontScale="90000"/>
          </a:bodyPr>
          <a:lstStyle/>
          <a:p>
            <a:pPr defTabSz="338138"/>
            <a:r>
              <a:rPr lang="en-GB" b="1" dirty="0"/>
              <a:t>How significant a role did members of the UN play in the Korean War?</a:t>
            </a:r>
            <a:endParaRPr lang="en-US" altLang="fr-FR" b="1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00" y="1871791"/>
            <a:ext cx="5336243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Plenary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Based on your case study, prepare a verbal answer to this question to share with the class.</a:t>
            </a:r>
          </a:p>
          <a:p>
            <a:pPr marL="0" indent="0">
              <a:buNone/>
            </a:pPr>
            <a:r>
              <a:rPr lang="en-GB" dirty="0"/>
              <a:t>In your answer you must:</a:t>
            </a:r>
          </a:p>
          <a:p>
            <a:r>
              <a:rPr lang="en-GB" dirty="0"/>
              <a:t>Refer to evidence in your case study.</a:t>
            </a:r>
          </a:p>
          <a:p>
            <a:r>
              <a:rPr lang="en-GB" dirty="0"/>
              <a:t>Make use of at least one of the words on the right to explain the significance of the country that you investigated.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 rot="695544">
            <a:off x="7151335" y="2309589"/>
            <a:ext cx="1282515" cy="4572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b="1" dirty="0">
                <a:latin typeface="Arial" charset="0"/>
                <a:ea typeface="Arial" charset="0"/>
                <a:cs typeface="Arial" charset="0"/>
              </a:rPr>
              <a:t>Highly</a:t>
            </a:r>
            <a:endParaRPr lang="en-GB" sz="24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 rot="20976100">
            <a:off x="9757127" y="2053031"/>
            <a:ext cx="1282515" cy="4572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b="1" dirty="0">
                <a:latin typeface="Arial" charset="0"/>
                <a:ea typeface="Arial" charset="0"/>
                <a:cs typeface="Arial" charset="0"/>
              </a:rPr>
              <a:t>Vital</a:t>
            </a:r>
            <a:endParaRPr lang="en-GB" sz="24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 rot="20976100">
            <a:off x="7250337" y="4565169"/>
            <a:ext cx="1331931" cy="4572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b="1" dirty="0">
                <a:latin typeface="Arial" charset="0"/>
                <a:ea typeface="Arial" charset="0"/>
                <a:cs typeface="Arial" charset="0"/>
              </a:rPr>
              <a:t>Limited</a:t>
            </a:r>
            <a:endParaRPr lang="en-GB" sz="24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 rot="503096">
            <a:off x="9474922" y="4888439"/>
            <a:ext cx="1331931" cy="4572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b="1" dirty="0">
                <a:latin typeface="Arial" charset="0"/>
                <a:ea typeface="Arial" charset="0"/>
                <a:cs typeface="Arial" charset="0"/>
              </a:rPr>
              <a:t>Less</a:t>
            </a:r>
            <a:endParaRPr lang="en-GB" sz="24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 rot="503096">
            <a:off x="9366033" y="2995241"/>
            <a:ext cx="1331931" cy="4572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b="1" dirty="0">
                <a:latin typeface="Arial" charset="0"/>
                <a:ea typeface="Arial" charset="0"/>
                <a:cs typeface="Arial" charset="0"/>
              </a:rPr>
              <a:t>Very</a:t>
            </a:r>
            <a:endParaRPr lang="en-GB" sz="24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 rot="20971701">
            <a:off x="8992623" y="3786634"/>
            <a:ext cx="2296529" cy="4572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b="1" dirty="0">
                <a:latin typeface="Arial" charset="0"/>
                <a:ea typeface="Arial" charset="0"/>
                <a:cs typeface="Arial" charset="0"/>
              </a:rPr>
              <a:t>Fundamental</a:t>
            </a:r>
            <a:endParaRPr lang="en-GB" sz="24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 rot="213430">
            <a:off x="7012789" y="3353145"/>
            <a:ext cx="1559609" cy="4572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b="1" dirty="0">
                <a:latin typeface="Arial" charset="0"/>
                <a:ea typeface="Arial" charset="0"/>
                <a:cs typeface="Arial" charset="0"/>
              </a:rPr>
              <a:t>Decisive</a:t>
            </a:r>
            <a:endParaRPr lang="en-GB" sz="24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CB953A-966D-4645-A450-043408FE9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B7F08-A76A-C04F-AC2D-B8A23795015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1096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431</TotalTime>
  <Words>556</Words>
  <Application>Microsoft Macintosh PowerPoint</Application>
  <PresentationFormat>Widescreen</PresentationFormat>
  <Paragraphs>64</Paragraphs>
  <Slides>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ＭＳ Ｐゴシック</vt:lpstr>
      <vt:lpstr>Arial</vt:lpstr>
      <vt:lpstr>Arial Rounded MT</vt:lpstr>
      <vt:lpstr>Calibri</vt:lpstr>
      <vt:lpstr>Helvetica Neue</vt:lpstr>
      <vt:lpstr>Helvetica Neue Medium</vt:lpstr>
      <vt:lpstr>Office Theme</vt:lpstr>
      <vt:lpstr>Enquiry overview </vt:lpstr>
      <vt:lpstr>Lesson 4.2 Overview  </vt:lpstr>
      <vt:lpstr>How significant a role did members of the UN play in the Korean War?</vt:lpstr>
      <vt:lpstr>Case study 1 Denmark</vt:lpstr>
      <vt:lpstr>PowerPoint Presentation</vt:lpstr>
      <vt:lpstr>How significant a role did members of the UN play in the Korean War?</vt:lpstr>
      <vt:lpstr>How significant a role did members of the UN play in the Korean War?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136</cp:revision>
  <dcterms:created xsi:type="dcterms:W3CDTF">2020-03-11T22:57:07Z</dcterms:created>
  <dcterms:modified xsi:type="dcterms:W3CDTF">2020-06-26T12:06:40Z</dcterms:modified>
</cp:coreProperties>
</file>